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jpg>
</file>

<file path=ppt/media/image14.png>
</file>

<file path=ppt/media/image15.png>
</file>

<file path=ppt/media/image16.jpg>
</file>

<file path=ppt/media/image17.png>
</file>

<file path=ppt/media/image18.png>
</file>

<file path=ppt/media/image19.png>
</file>

<file path=ppt/media/image2.jp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jp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4f9d58f6e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c4f9d58f6e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c44409aa44_7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c44409aa44_7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c44409aa44_7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c44409aa44_7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44409aa44_7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44409aa44_7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c44409aa44_7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c44409aa44_7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c4f9d58f6e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c4f9d58f6e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c4f9d58f6e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c4f9d58f6e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c4f9d58f6e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c4f9d58f6e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4f9d58f6e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4f9d58f6e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c4f9d58f6e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c4f9d58f6e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c4f9d58f6e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c4f9d58f6e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c4f9d58f6e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c4f9d58f6e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c4f9d58f6e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c4f9d58f6e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c4f9d58f6e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c4f9d58f6e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c44409aa44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c44409aa44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c44409aa44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c44409aa44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c4f9d58f6e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4f9d58f6e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c4f9d58f6e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c4f9d58f6e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c570130de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c570130de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c4f9d58f6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c4f9d58f6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4f9d58f6e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c4f9d58f6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4f9d58f6e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4f9d58f6e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7.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4.png"/><Relationship Id="rId4" Type="http://schemas.openxmlformats.org/officeDocument/2006/relationships/image" Target="../media/image32.png"/><Relationship Id="rId5"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3.png"/><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www.youtube.com/watch?v=k5Sc2rI-VZQ" TargetMode="External"/><Relationship Id="rId4"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5.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2.jp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8.png"/><Relationship Id="rId4" Type="http://schemas.openxmlformats.org/officeDocument/2006/relationships/image" Target="../media/image17.png"/><Relationship Id="rId5" Type="http://schemas.openxmlformats.org/officeDocument/2006/relationships/image" Target="../media/image26.png"/><Relationship Id="rId6" Type="http://schemas.openxmlformats.org/officeDocument/2006/relationships/image" Target="../media/image24.png"/><Relationship Id="rId7"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9.png"/><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hyperlink" Target="https://www.ifood.com.br/" TargetMode="External"/><Relationship Id="rId4" Type="http://schemas.openxmlformats.org/officeDocument/2006/relationships/hyperlink" Target="https://www.uber.com/" TargetMode="External"/><Relationship Id="rId5" Type="http://schemas.openxmlformats.org/officeDocument/2006/relationships/hyperlink" Target="https://www.21mobile.com.br/blog/post/568/app-shazam-escaneia-imagens" TargetMode="External"/><Relationship Id="rId6" Type="http://schemas.openxmlformats.org/officeDocument/2006/relationships/hyperlink" Target="https://www.youtube.com/watch?v=6kPDd9SMJ0A&amp;ab_channel=Uber" TargetMode="External"/><Relationship Id="rId7" Type="http://schemas.openxmlformats.org/officeDocument/2006/relationships/hyperlink" Target="https://www.youtube.com/watch?v=75nt-HNYfJs&amp;ab_channel=TheRideshareGuy" TargetMode="External"/><Relationship Id="rId8" Type="http://schemas.openxmlformats.org/officeDocument/2006/relationships/hyperlink" Target="https://www.youtube.com/watch?v=k5Sc2rI-VZQ&amp;ab_channel=AllForARM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3.jpg"/><Relationship Id="rId4" Type="http://schemas.openxmlformats.org/officeDocument/2006/relationships/image" Target="../media/image1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www.youtube.com/watch?v=6kPDd9SMJ0A" TargetMode="External"/><Relationship Id="rId4" Type="http://schemas.openxmlformats.org/officeDocument/2006/relationships/image" Target="../media/image7.jpg"/><Relationship Id="rId5" Type="http://schemas.openxmlformats.org/officeDocument/2006/relationships/hyperlink" Target="http://www.youtube.com/watch?v=75nt-HNYfJs" TargetMode="External"/><Relationship Id="rId6" Type="http://schemas.openxmlformats.org/officeDocument/2006/relationships/image" Target="../media/image2.jpg"/><Relationship Id="rId7" Type="http://schemas.openxmlformats.org/officeDocument/2006/relationships/image" Target="../media/image4.png"/><Relationship Id="rId8"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jp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1284150" y="1900250"/>
            <a:ext cx="6575700" cy="112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pt-BR"/>
              <a:t>Trabalho 1 - MOBILE</a:t>
            </a:r>
            <a:endParaRPr/>
          </a:p>
        </p:txBody>
      </p:sp>
      <p:sp>
        <p:nvSpPr>
          <p:cNvPr id="55" name="Google Shape;55;p13"/>
          <p:cNvSpPr txBox="1"/>
          <p:nvPr>
            <p:ph idx="1" type="subTitle"/>
          </p:nvPr>
        </p:nvSpPr>
        <p:spPr>
          <a:xfrm>
            <a:off x="1450750" y="3466725"/>
            <a:ext cx="2376900" cy="1249800"/>
          </a:xfrm>
          <a:prstGeom prst="rect">
            <a:avLst/>
          </a:prstGeom>
        </p:spPr>
        <p:txBody>
          <a:bodyPr anchorCtr="0" anchor="t" bIns="91425" lIns="91425" spcFirstLastPara="1" rIns="91425" wrap="square" tIns="91425">
            <a:normAutofit fontScale="62500"/>
          </a:bodyPr>
          <a:lstStyle/>
          <a:p>
            <a:pPr indent="0" lvl="0" marL="0" rtl="0" algn="l">
              <a:spcBef>
                <a:spcPts val="0"/>
              </a:spcBef>
              <a:spcAft>
                <a:spcPts val="0"/>
              </a:spcAft>
              <a:buNone/>
            </a:pPr>
            <a:r>
              <a:rPr lang="pt-BR"/>
              <a:t>Anuska Kepler Rehn</a:t>
            </a:r>
            <a:endParaRPr/>
          </a:p>
          <a:p>
            <a:pPr indent="0" lvl="0" marL="0" rtl="0" algn="l">
              <a:spcBef>
                <a:spcPts val="0"/>
              </a:spcBef>
              <a:spcAft>
                <a:spcPts val="0"/>
              </a:spcAft>
              <a:buNone/>
            </a:pPr>
            <a:r>
              <a:rPr lang="pt-BR"/>
              <a:t>Filipe Gabriel Tobias</a:t>
            </a:r>
            <a:endParaRPr/>
          </a:p>
          <a:p>
            <a:pPr indent="0" lvl="0" marL="0" rtl="0" algn="l">
              <a:spcBef>
                <a:spcPts val="0"/>
              </a:spcBef>
              <a:spcAft>
                <a:spcPts val="0"/>
              </a:spcAft>
              <a:buNone/>
            </a:pPr>
            <a:r>
              <a:rPr lang="pt-BR"/>
              <a:t>Vitor Hugo</a:t>
            </a:r>
            <a:endParaRPr/>
          </a:p>
          <a:p>
            <a:pPr indent="0" lvl="0" marL="0" rtl="0" algn="l">
              <a:spcBef>
                <a:spcPts val="0"/>
              </a:spcBef>
              <a:spcAft>
                <a:spcPts val="0"/>
              </a:spcAft>
              <a:buNone/>
            </a:pPr>
            <a:r>
              <a:rPr lang="pt-BR"/>
              <a:t>Matheus Martins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idx="1" type="subTitle"/>
          </p:nvPr>
        </p:nvSpPr>
        <p:spPr>
          <a:xfrm>
            <a:off x="274338" y="845588"/>
            <a:ext cx="7133400" cy="35229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Char char="●"/>
            </a:pPr>
            <a:r>
              <a:rPr lang="pt-BR" sz="1200">
                <a:solidFill>
                  <a:srgbClr val="FFFFFF"/>
                </a:solidFill>
              </a:rPr>
              <a:t>O Shazam é um aplicativo que reconhece quase qualquer música que esteja tocando nos arredores.</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A velocidade depende da qualidade e volume do áudio no local, mas geralmente é muito rápido.</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Assim que ele encontra a música, o aplicativo mostra o nome dela, artista responsável e onde encontrá-la para download.</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0" lvl="0" marL="457200" rtl="0" algn="l">
              <a:lnSpc>
                <a:spcPct val="115000"/>
              </a:lnSpc>
              <a:spcBef>
                <a:spcPts val="0"/>
              </a:spcBef>
              <a:spcAft>
                <a:spcPts val="0"/>
              </a:spcAft>
              <a:buNone/>
            </a:pPr>
            <a:r>
              <a:t/>
            </a:r>
            <a:endParaRPr sz="1200"/>
          </a:p>
        </p:txBody>
      </p:sp>
      <p:sp>
        <p:nvSpPr>
          <p:cNvPr id="119" name="Google Shape;119;p22"/>
          <p:cNvSpPr txBox="1"/>
          <p:nvPr>
            <p:ph idx="1" type="subTitle"/>
          </p:nvPr>
        </p:nvSpPr>
        <p:spPr>
          <a:xfrm>
            <a:off x="426738" y="281425"/>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Sobre</a:t>
            </a:r>
            <a:endParaRPr b="1" sz="3000">
              <a:solidFill>
                <a:srgbClr val="FFFFFF"/>
              </a:solidFill>
            </a:endParaRPr>
          </a:p>
        </p:txBody>
      </p:sp>
      <p:pic>
        <p:nvPicPr>
          <p:cNvPr id="120" name="Google Shape;120;p22"/>
          <p:cNvPicPr preferRelativeResize="0"/>
          <p:nvPr/>
        </p:nvPicPr>
        <p:blipFill>
          <a:blip r:embed="rId3">
            <a:alphaModFix/>
          </a:blip>
          <a:stretch>
            <a:fillRect/>
          </a:stretch>
        </p:blipFill>
        <p:spPr>
          <a:xfrm>
            <a:off x="7209325" y="1252750"/>
            <a:ext cx="1794426" cy="373265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idx="1" type="subTitle"/>
          </p:nvPr>
        </p:nvSpPr>
        <p:spPr>
          <a:xfrm>
            <a:off x="731538" y="464588"/>
            <a:ext cx="7133400" cy="35229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Se a música não for original, ou se a qualidade do som estiver ruim ou com volume baixo a ponto do microfone do celular não captar bem, o aplicativo pode não encontrar a música.</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O aplicativo usa um microfone embutido para smartphone ou computador para reunir uma amostra breve de áudio sendo reproduzido. Ele cria uma impressão digital acústica com base na amostra e compara essa impressão com um banco de dados central.</a:t>
            </a:r>
            <a:endParaRPr sz="1200"/>
          </a:p>
        </p:txBody>
      </p:sp>
      <p:sp>
        <p:nvSpPr>
          <p:cNvPr id="126" name="Google Shape;126;p23"/>
          <p:cNvSpPr txBox="1"/>
          <p:nvPr>
            <p:ph idx="1" type="subTitle"/>
          </p:nvPr>
        </p:nvSpPr>
        <p:spPr>
          <a:xfrm>
            <a:off x="731538" y="281425"/>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Sobre</a:t>
            </a:r>
            <a:endParaRPr b="1" sz="3000">
              <a:solidFill>
                <a:srgbClr val="FFFFFF"/>
              </a:solidFill>
            </a:endParaRPr>
          </a:p>
        </p:txBody>
      </p:sp>
      <p:pic>
        <p:nvPicPr>
          <p:cNvPr id="127" name="Google Shape;127;p23"/>
          <p:cNvPicPr preferRelativeResize="0"/>
          <p:nvPr/>
        </p:nvPicPr>
        <p:blipFill>
          <a:blip r:embed="rId3">
            <a:alphaModFix/>
          </a:blip>
          <a:stretch>
            <a:fillRect/>
          </a:stretch>
        </p:blipFill>
        <p:spPr>
          <a:xfrm>
            <a:off x="3939825" y="2393180"/>
            <a:ext cx="4622925" cy="26027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idx="1" type="subTitle"/>
          </p:nvPr>
        </p:nvSpPr>
        <p:spPr>
          <a:xfrm>
            <a:off x="350547" y="388400"/>
            <a:ext cx="5354700" cy="35229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Possui e mantém o histórico completo de todas faixas já encontradas do usuário</a:t>
            </a:r>
            <a:endParaRPr sz="1200">
              <a:solidFill>
                <a:srgbClr val="FFFFFF"/>
              </a:solidFill>
            </a:endParaRPr>
          </a:p>
          <a:p>
            <a:pPr indent="0" lvl="0" marL="0" rtl="0" algn="l">
              <a:lnSpc>
                <a:spcPct val="115000"/>
              </a:lnSpc>
              <a:spcBef>
                <a:spcPts val="0"/>
              </a:spcBef>
              <a:spcAft>
                <a:spcPts val="0"/>
              </a:spcAft>
              <a:buNone/>
            </a:pPr>
            <a:r>
              <a:t/>
            </a:r>
            <a:endParaRPr sz="1200">
              <a:solidFill>
                <a:schemeClr val="dk1"/>
              </a:solidFill>
            </a:endParaRPr>
          </a:p>
          <a:p>
            <a:pPr indent="-304800" lvl="0" marL="457200" rtl="0" algn="l">
              <a:lnSpc>
                <a:spcPct val="115000"/>
              </a:lnSpc>
              <a:spcBef>
                <a:spcPts val="0"/>
              </a:spcBef>
              <a:spcAft>
                <a:spcPts val="0"/>
              </a:spcAft>
              <a:buClr>
                <a:srgbClr val="FFFFFF"/>
              </a:buClr>
              <a:buSzPts val="1200"/>
              <a:buChar char="●"/>
            </a:pPr>
            <a:r>
              <a:rPr lang="pt-BR" sz="1200">
                <a:solidFill>
                  <a:schemeClr val="dk1"/>
                </a:solidFill>
              </a:rPr>
              <a:t>Integração com Apple e Spotfy</a:t>
            </a:r>
            <a:endParaRPr sz="1200">
              <a:solidFill>
                <a:srgbClr val="FFFFFF"/>
              </a:solidFill>
            </a:endParaRPr>
          </a:p>
        </p:txBody>
      </p:sp>
      <p:sp>
        <p:nvSpPr>
          <p:cNvPr id="133" name="Google Shape;133;p24"/>
          <p:cNvSpPr txBox="1"/>
          <p:nvPr>
            <p:ph idx="1" type="subTitle"/>
          </p:nvPr>
        </p:nvSpPr>
        <p:spPr>
          <a:xfrm>
            <a:off x="655338" y="205225"/>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Sobre</a:t>
            </a:r>
            <a:endParaRPr b="1" sz="3000">
              <a:solidFill>
                <a:srgbClr val="FFFFFF"/>
              </a:solidFill>
            </a:endParaRPr>
          </a:p>
        </p:txBody>
      </p:sp>
      <p:pic>
        <p:nvPicPr>
          <p:cNvPr id="134" name="Google Shape;134;p24"/>
          <p:cNvPicPr preferRelativeResize="0"/>
          <p:nvPr/>
        </p:nvPicPr>
        <p:blipFill>
          <a:blip r:embed="rId3">
            <a:alphaModFix/>
          </a:blip>
          <a:stretch>
            <a:fillRect/>
          </a:stretch>
        </p:blipFill>
        <p:spPr>
          <a:xfrm>
            <a:off x="6086199" y="404820"/>
            <a:ext cx="2476550" cy="4454275"/>
          </a:xfrm>
          <a:prstGeom prst="rect">
            <a:avLst/>
          </a:prstGeom>
          <a:noFill/>
          <a:ln>
            <a:noFill/>
          </a:ln>
        </p:spPr>
      </p:pic>
      <p:pic>
        <p:nvPicPr>
          <p:cNvPr id="135" name="Google Shape;135;p24"/>
          <p:cNvPicPr preferRelativeResize="0"/>
          <p:nvPr/>
        </p:nvPicPr>
        <p:blipFill>
          <a:blip r:embed="rId4">
            <a:alphaModFix/>
          </a:blip>
          <a:stretch>
            <a:fillRect/>
          </a:stretch>
        </p:blipFill>
        <p:spPr>
          <a:xfrm>
            <a:off x="907550" y="2022722"/>
            <a:ext cx="3330975" cy="2748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5"/>
          <p:cNvPicPr preferRelativeResize="0"/>
          <p:nvPr/>
        </p:nvPicPr>
        <p:blipFill>
          <a:blip r:embed="rId3">
            <a:alphaModFix/>
          </a:blip>
          <a:stretch>
            <a:fillRect/>
          </a:stretch>
        </p:blipFill>
        <p:spPr>
          <a:xfrm>
            <a:off x="204225" y="403337"/>
            <a:ext cx="2483100" cy="4336825"/>
          </a:xfrm>
          <a:prstGeom prst="rect">
            <a:avLst/>
          </a:prstGeom>
          <a:noFill/>
          <a:ln>
            <a:noFill/>
          </a:ln>
        </p:spPr>
      </p:pic>
      <p:pic>
        <p:nvPicPr>
          <p:cNvPr id="141" name="Google Shape;141;p25"/>
          <p:cNvPicPr preferRelativeResize="0"/>
          <p:nvPr/>
        </p:nvPicPr>
        <p:blipFill>
          <a:blip r:embed="rId4">
            <a:alphaModFix/>
          </a:blip>
          <a:stretch>
            <a:fillRect/>
          </a:stretch>
        </p:blipFill>
        <p:spPr>
          <a:xfrm>
            <a:off x="3330450" y="422873"/>
            <a:ext cx="2483100" cy="4297755"/>
          </a:xfrm>
          <a:prstGeom prst="rect">
            <a:avLst/>
          </a:prstGeom>
          <a:noFill/>
          <a:ln>
            <a:noFill/>
          </a:ln>
        </p:spPr>
      </p:pic>
      <p:pic>
        <p:nvPicPr>
          <p:cNvPr id="142" name="Google Shape;142;p25"/>
          <p:cNvPicPr preferRelativeResize="0"/>
          <p:nvPr/>
        </p:nvPicPr>
        <p:blipFill>
          <a:blip r:embed="rId5">
            <a:alphaModFix/>
          </a:blip>
          <a:stretch>
            <a:fillRect/>
          </a:stretch>
        </p:blipFill>
        <p:spPr>
          <a:xfrm>
            <a:off x="6339024" y="383800"/>
            <a:ext cx="2528851" cy="43368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26"/>
          <p:cNvPicPr preferRelativeResize="0"/>
          <p:nvPr/>
        </p:nvPicPr>
        <p:blipFill>
          <a:blip r:embed="rId3">
            <a:alphaModFix/>
          </a:blip>
          <a:stretch>
            <a:fillRect/>
          </a:stretch>
        </p:blipFill>
        <p:spPr>
          <a:xfrm>
            <a:off x="1454450" y="298600"/>
            <a:ext cx="2727353" cy="4677224"/>
          </a:xfrm>
          <a:prstGeom prst="rect">
            <a:avLst/>
          </a:prstGeom>
          <a:noFill/>
          <a:ln>
            <a:noFill/>
          </a:ln>
        </p:spPr>
      </p:pic>
      <p:pic>
        <p:nvPicPr>
          <p:cNvPr id="148" name="Google Shape;148;p26"/>
          <p:cNvPicPr preferRelativeResize="0"/>
          <p:nvPr/>
        </p:nvPicPr>
        <p:blipFill>
          <a:blip r:embed="rId4">
            <a:alphaModFix/>
          </a:blip>
          <a:stretch>
            <a:fillRect/>
          </a:stretch>
        </p:blipFill>
        <p:spPr>
          <a:xfrm>
            <a:off x="4410950" y="298599"/>
            <a:ext cx="2662175" cy="46772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pic>
        <p:nvPicPr>
          <p:cNvPr descr="The final level of #BaseBattles is a Shazam battle. The team that Shazams the most wins so be sure to follow the above guide correctly!&#10;&#10;Level 3 begins at 12 AM KST. &#10;&#10;(@BANGTANTV)" id="153" name="Google Shape;153;p27" title="Shazam Guide">
            <a:hlinkClick r:id="rId3"/>
          </p:cNvPr>
          <p:cNvPicPr preferRelativeResize="0"/>
          <p:nvPr/>
        </p:nvPicPr>
        <p:blipFill>
          <a:blip r:embed="rId4">
            <a:alphaModFix/>
          </a:blip>
          <a:stretch>
            <a:fillRect/>
          </a:stretch>
        </p:blipFill>
        <p:spPr>
          <a:xfrm>
            <a:off x="1093763" y="512750"/>
            <a:ext cx="6956476" cy="4118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8"/>
          <p:cNvSpPr txBox="1"/>
          <p:nvPr>
            <p:ph idx="1" type="subTitle"/>
          </p:nvPr>
        </p:nvSpPr>
        <p:spPr>
          <a:xfrm>
            <a:off x="600775" y="779850"/>
            <a:ext cx="7838700" cy="17388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pt-BR" sz="1300">
                <a:solidFill>
                  <a:srgbClr val="FFFFFF"/>
                </a:solidFill>
              </a:rPr>
              <a:t>A mobilidade que o Shazam possui permite que você encontre o nome das músicas de qualquer lugar, independente se você estiver em um bar, vendo um filme ou série, na rua, etc. Isso com certeza traz uma facilidade e agilidade gigante para você encontrar o nome de músicas que você gostou de ouvir mas não conhece.</a:t>
            </a:r>
            <a:endParaRPr sz="1300">
              <a:solidFill>
                <a:srgbClr val="FFFFFF"/>
              </a:solidFill>
            </a:endParaRPr>
          </a:p>
        </p:txBody>
      </p:sp>
      <p:pic>
        <p:nvPicPr>
          <p:cNvPr id="159" name="Google Shape;159;p28"/>
          <p:cNvPicPr preferRelativeResize="0"/>
          <p:nvPr/>
        </p:nvPicPr>
        <p:blipFill>
          <a:blip r:embed="rId3">
            <a:alphaModFix/>
          </a:blip>
          <a:stretch>
            <a:fillRect/>
          </a:stretch>
        </p:blipFill>
        <p:spPr>
          <a:xfrm>
            <a:off x="4100425" y="2518650"/>
            <a:ext cx="4577198" cy="2574674"/>
          </a:xfrm>
          <a:prstGeom prst="rect">
            <a:avLst/>
          </a:prstGeom>
          <a:noFill/>
          <a:ln>
            <a:noFill/>
          </a:ln>
        </p:spPr>
      </p:pic>
      <p:pic>
        <p:nvPicPr>
          <p:cNvPr id="160" name="Google Shape;160;p28"/>
          <p:cNvPicPr preferRelativeResize="0"/>
          <p:nvPr/>
        </p:nvPicPr>
        <p:blipFill>
          <a:blip r:embed="rId4">
            <a:alphaModFix/>
          </a:blip>
          <a:stretch>
            <a:fillRect/>
          </a:stretch>
        </p:blipFill>
        <p:spPr>
          <a:xfrm>
            <a:off x="858575" y="1928475"/>
            <a:ext cx="2847975" cy="1600200"/>
          </a:xfrm>
          <a:prstGeom prst="rect">
            <a:avLst/>
          </a:prstGeom>
          <a:noFill/>
          <a:ln>
            <a:noFill/>
          </a:ln>
        </p:spPr>
      </p:pic>
      <p:sp>
        <p:nvSpPr>
          <p:cNvPr id="161" name="Google Shape;161;p28"/>
          <p:cNvSpPr txBox="1"/>
          <p:nvPr>
            <p:ph idx="1" type="subTitle"/>
          </p:nvPr>
        </p:nvSpPr>
        <p:spPr>
          <a:xfrm>
            <a:off x="656388" y="305425"/>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Diferenciação como app móvel</a:t>
            </a:r>
            <a:endParaRPr b="1" sz="30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nvSpPr>
        <p:spPr>
          <a:xfrm>
            <a:off x="695575" y="531075"/>
            <a:ext cx="68967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2200">
                <a:solidFill>
                  <a:srgbClr val="FFFFFF"/>
                </a:solidFill>
              </a:rPr>
              <a:t>Sugestão de implementação: Aprimoração para um aplicativo de streaming de música</a:t>
            </a:r>
            <a:endParaRPr b="1" sz="2200">
              <a:solidFill>
                <a:srgbClr val="FFFFFF"/>
              </a:solidFill>
            </a:endParaRPr>
          </a:p>
        </p:txBody>
      </p:sp>
      <p:sp>
        <p:nvSpPr>
          <p:cNvPr id="167" name="Google Shape;167;p29"/>
          <p:cNvSpPr txBox="1"/>
          <p:nvPr/>
        </p:nvSpPr>
        <p:spPr>
          <a:xfrm>
            <a:off x="695575" y="1703625"/>
            <a:ext cx="7513500" cy="11082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Char char="●"/>
            </a:pPr>
            <a:r>
              <a:rPr lang="pt-BR" sz="1200">
                <a:solidFill>
                  <a:srgbClr val="FFFFFF"/>
                </a:solidFill>
              </a:rPr>
              <a:t>Possibilidade de assinatura</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pt-BR" sz="1200">
                <a:solidFill>
                  <a:srgbClr val="FFFFFF"/>
                </a:solidFill>
              </a:rPr>
              <a:t>Facilita a centralização</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pt-BR" sz="1200">
                <a:solidFill>
                  <a:srgbClr val="FFFFFF"/>
                </a:solidFill>
              </a:rPr>
              <a:t>Spotify, Deezer</a:t>
            </a:r>
            <a:endParaRPr sz="12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30"/>
          <p:cNvPicPr preferRelativeResize="0"/>
          <p:nvPr/>
        </p:nvPicPr>
        <p:blipFill>
          <a:blip r:embed="rId3">
            <a:alphaModFix/>
          </a:blip>
          <a:stretch>
            <a:fillRect/>
          </a:stretch>
        </p:blipFill>
        <p:spPr>
          <a:xfrm>
            <a:off x="1468450" y="1327989"/>
            <a:ext cx="6207099" cy="3491474"/>
          </a:xfrm>
          <a:prstGeom prst="rect">
            <a:avLst/>
          </a:prstGeom>
          <a:noFill/>
          <a:ln>
            <a:noFill/>
          </a:ln>
        </p:spPr>
      </p:pic>
      <p:pic>
        <p:nvPicPr>
          <p:cNvPr id="173" name="Google Shape;173;p30"/>
          <p:cNvPicPr preferRelativeResize="0"/>
          <p:nvPr/>
        </p:nvPicPr>
        <p:blipFill>
          <a:blip r:embed="rId4">
            <a:alphaModFix/>
          </a:blip>
          <a:stretch>
            <a:fillRect/>
          </a:stretch>
        </p:blipFill>
        <p:spPr>
          <a:xfrm>
            <a:off x="3128625" y="177425"/>
            <a:ext cx="2712203" cy="10244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1"/>
          <p:cNvSpPr txBox="1"/>
          <p:nvPr>
            <p:ph idx="1" type="subTitle"/>
          </p:nvPr>
        </p:nvSpPr>
        <p:spPr>
          <a:xfrm>
            <a:off x="145788" y="561450"/>
            <a:ext cx="6950100" cy="1400700"/>
          </a:xfrm>
          <a:prstGeom prst="rect">
            <a:avLst/>
          </a:prstGeom>
        </p:spPr>
        <p:txBody>
          <a:bodyPr anchorCtr="0" anchor="t" bIns="91425" lIns="91425" spcFirstLastPara="1" rIns="91425" wrap="square" tIns="91425">
            <a:normAutofit lnSpcReduction="20000"/>
          </a:bodyPr>
          <a:lstStyle/>
          <a:p>
            <a:pPr indent="-304800" lvl="0" marL="457200" rtl="0" algn="l">
              <a:lnSpc>
                <a:spcPct val="115000"/>
              </a:lnSpc>
              <a:spcBef>
                <a:spcPts val="0"/>
              </a:spcBef>
              <a:spcAft>
                <a:spcPts val="0"/>
              </a:spcAft>
              <a:buClr>
                <a:srgbClr val="FFFFFF"/>
              </a:buClr>
              <a:buSzPts val="1200"/>
              <a:buChar char="●"/>
            </a:pPr>
            <a:r>
              <a:rPr lang="pt-BR" sz="1200">
                <a:solidFill>
                  <a:srgbClr val="FFFFFF"/>
                </a:solidFill>
              </a:rPr>
              <a:t>iFood é um aplicativo de entrega de comidas e bebidas.</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Trabalha tanto com restaurantes quanto com mercados.</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O aplicativo conta com restaurantes parceiros, entregadores parceiros e clientes.</a:t>
            </a:r>
            <a:endParaRPr sz="1200">
              <a:solidFill>
                <a:srgbClr val="FFFFFF"/>
              </a:solidFill>
            </a:endParaRPr>
          </a:p>
          <a:p>
            <a:pPr indent="0" lvl="0" marL="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Sempre procura agradar os clientes com uma linguagem despojada e muitos cupons</a:t>
            </a:r>
            <a:endParaRPr sz="1200">
              <a:solidFill>
                <a:srgbClr val="FFFFFF"/>
              </a:solidFill>
            </a:endParaRPr>
          </a:p>
        </p:txBody>
      </p:sp>
      <p:sp>
        <p:nvSpPr>
          <p:cNvPr id="179" name="Google Shape;179;p31"/>
          <p:cNvSpPr txBox="1"/>
          <p:nvPr>
            <p:ph idx="1" type="subTitle"/>
          </p:nvPr>
        </p:nvSpPr>
        <p:spPr>
          <a:xfrm>
            <a:off x="679200" y="180925"/>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Sobre</a:t>
            </a:r>
            <a:endParaRPr b="1" sz="3000">
              <a:solidFill>
                <a:srgbClr val="FFFFFF"/>
              </a:solidFill>
            </a:endParaRPr>
          </a:p>
        </p:txBody>
      </p:sp>
      <p:pic>
        <p:nvPicPr>
          <p:cNvPr id="180" name="Google Shape;180;p31"/>
          <p:cNvPicPr preferRelativeResize="0"/>
          <p:nvPr/>
        </p:nvPicPr>
        <p:blipFill>
          <a:blip r:embed="rId3">
            <a:alphaModFix/>
          </a:blip>
          <a:stretch>
            <a:fillRect/>
          </a:stretch>
        </p:blipFill>
        <p:spPr>
          <a:xfrm>
            <a:off x="3924100" y="2114550"/>
            <a:ext cx="4769549" cy="2682874"/>
          </a:xfrm>
          <a:prstGeom prst="rect">
            <a:avLst/>
          </a:prstGeom>
          <a:noFill/>
          <a:ln>
            <a:noFill/>
          </a:ln>
        </p:spPr>
      </p:pic>
      <p:sp>
        <p:nvSpPr>
          <p:cNvPr id="181" name="Google Shape;181;p31"/>
          <p:cNvSpPr txBox="1"/>
          <p:nvPr>
            <p:ph idx="1" type="subTitle"/>
          </p:nvPr>
        </p:nvSpPr>
        <p:spPr>
          <a:xfrm>
            <a:off x="145800" y="1909925"/>
            <a:ext cx="3475800" cy="2532900"/>
          </a:xfrm>
          <a:prstGeom prst="rect">
            <a:avLst/>
          </a:prstGeom>
        </p:spPr>
        <p:txBody>
          <a:bodyPr anchorCtr="0" anchor="t" bIns="91425" lIns="91425" spcFirstLastPara="1" rIns="91425" wrap="square" tIns="91425">
            <a:normAutofit/>
          </a:bodyPr>
          <a:lstStyle/>
          <a:p>
            <a:pPr indent="-304800" lvl="0" marL="457200" rtl="0" algn="l">
              <a:lnSpc>
                <a:spcPct val="115000"/>
              </a:lnSpc>
              <a:spcBef>
                <a:spcPts val="0"/>
              </a:spcBef>
              <a:spcAft>
                <a:spcPts val="0"/>
              </a:spcAft>
              <a:buClr>
                <a:srgbClr val="FFFFFF"/>
              </a:buClr>
              <a:buSzPts val="1200"/>
              <a:buChar char="●"/>
            </a:pPr>
            <a:r>
              <a:rPr lang="pt-BR" sz="1200">
                <a:solidFill>
                  <a:srgbClr val="FFFFFF"/>
                </a:solidFill>
              </a:rPr>
              <a:t>Interface amigável e com filtros bem completos na busca por um restaurante, modo de pagamento, entrega grátis, tipo de comida, etc.</a:t>
            </a:r>
            <a:endParaRPr sz="12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1659425" y="1797538"/>
            <a:ext cx="5825150" cy="3032569"/>
          </a:xfrm>
          <a:prstGeom prst="rect">
            <a:avLst/>
          </a:prstGeom>
          <a:noFill/>
          <a:ln>
            <a:noFill/>
          </a:ln>
        </p:spPr>
      </p:pic>
      <p:pic>
        <p:nvPicPr>
          <p:cNvPr id="61" name="Google Shape;61;p14"/>
          <p:cNvPicPr preferRelativeResize="0"/>
          <p:nvPr/>
        </p:nvPicPr>
        <p:blipFill>
          <a:blip r:embed="rId4">
            <a:alphaModFix/>
          </a:blip>
          <a:stretch>
            <a:fillRect/>
          </a:stretch>
        </p:blipFill>
        <p:spPr>
          <a:xfrm>
            <a:off x="3700825" y="368300"/>
            <a:ext cx="1742353" cy="104900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32"/>
          <p:cNvPicPr preferRelativeResize="0"/>
          <p:nvPr/>
        </p:nvPicPr>
        <p:blipFill>
          <a:blip r:embed="rId3">
            <a:alphaModFix/>
          </a:blip>
          <a:stretch>
            <a:fillRect/>
          </a:stretch>
        </p:blipFill>
        <p:spPr>
          <a:xfrm>
            <a:off x="186663" y="1570375"/>
            <a:ext cx="2008575" cy="3329426"/>
          </a:xfrm>
          <a:prstGeom prst="rect">
            <a:avLst/>
          </a:prstGeom>
          <a:noFill/>
          <a:ln>
            <a:noFill/>
          </a:ln>
        </p:spPr>
      </p:pic>
      <p:pic>
        <p:nvPicPr>
          <p:cNvPr id="187" name="Google Shape;187;p32"/>
          <p:cNvPicPr preferRelativeResize="0"/>
          <p:nvPr/>
        </p:nvPicPr>
        <p:blipFill>
          <a:blip r:embed="rId4">
            <a:alphaModFix/>
          </a:blip>
          <a:stretch>
            <a:fillRect/>
          </a:stretch>
        </p:blipFill>
        <p:spPr>
          <a:xfrm>
            <a:off x="2395163" y="1570375"/>
            <a:ext cx="2060775" cy="3329424"/>
          </a:xfrm>
          <a:prstGeom prst="rect">
            <a:avLst/>
          </a:prstGeom>
          <a:noFill/>
          <a:ln>
            <a:noFill/>
          </a:ln>
        </p:spPr>
      </p:pic>
      <p:pic>
        <p:nvPicPr>
          <p:cNvPr id="188" name="Google Shape;188;p32"/>
          <p:cNvPicPr preferRelativeResize="0"/>
          <p:nvPr/>
        </p:nvPicPr>
        <p:blipFill>
          <a:blip r:embed="rId5">
            <a:alphaModFix/>
          </a:blip>
          <a:stretch>
            <a:fillRect/>
          </a:stretch>
        </p:blipFill>
        <p:spPr>
          <a:xfrm>
            <a:off x="4680575" y="1570375"/>
            <a:ext cx="2097125" cy="3329424"/>
          </a:xfrm>
          <a:prstGeom prst="rect">
            <a:avLst/>
          </a:prstGeom>
          <a:noFill/>
          <a:ln>
            <a:noFill/>
          </a:ln>
        </p:spPr>
      </p:pic>
      <p:pic>
        <p:nvPicPr>
          <p:cNvPr id="189" name="Google Shape;189;p32"/>
          <p:cNvPicPr preferRelativeResize="0"/>
          <p:nvPr/>
        </p:nvPicPr>
        <p:blipFill>
          <a:blip r:embed="rId6">
            <a:alphaModFix/>
          </a:blip>
          <a:stretch>
            <a:fillRect/>
          </a:stretch>
        </p:blipFill>
        <p:spPr>
          <a:xfrm>
            <a:off x="7002338" y="1570375"/>
            <a:ext cx="1955001" cy="3329424"/>
          </a:xfrm>
          <a:prstGeom prst="rect">
            <a:avLst/>
          </a:prstGeom>
          <a:noFill/>
          <a:ln>
            <a:noFill/>
          </a:ln>
        </p:spPr>
      </p:pic>
      <p:pic>
        <p:nvPicPr>
          <p:cNvPr id="190" name="Google Shape;190;p32"/>
          <p:cNvPicPr preferRelativeResize="0"/>
          <p:nvPr/>
        </p:nvPicPr>
        <p:blipFill>
          <a:blip r:embed="rId7">
            <a:alphaModFix/>
          </a:blip>
          <a:stretch>
            <a:fillRect/>
          </a:stretch>
        </p:blipFill>
        <p:spPr>
          <a:xfrm>
            <a:off x="3179550" y="315650"/>
            <a:ext cx="2712203" cy="10244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3"/>
          <p:cNvSpPr txBox="1"/>
          <p:nvPr>
            <p:ph idx="1" type="subTitle"/>
          </p:nvPr>
        </p:nvSpPr>
        <p:spPr>
          <a:xfrm>
            <a:off x="424350" y="648575"/>
            <a:ext cx="8115300" cy="12498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pt-BR" sz="1300">
                <a:solidFill>
                  <a:srgbClr val="FFFFFF"/>
                </a:solidFill>
              </a:rPr>
              <a:t>O aplicativo permite ao usuário utilizar geolocalização dos dispositivos para verificar quais estabelecimentos estão mais perto do usuário. Sem essa funcionalidade o usuário teria que, por conta própria, saber os estabelecimentos, seus endereços e seus telefones, além de diminuir a quantidade de estabelecimentos disponíveis, já que ninguém conhece todos os estabelecimentos que oferecem comida ao seu redor.</a:t>
            </a:r>
            <a:endParaRPr sz="1300">
              <a:solidFill>
                <a:srgbClr val="FFFFFF"/>
              </a:solidFill>
            </a:endParaRPr>
          </a:p>
        </p:txBody>
      </p:sp>
      <p:pic>
        <p:nvPicPr>
          <p:cNvPr id="196" name="Google Shape;196;p33"/>
          <p:cNvPicPr preferRelativeResize="0"/>
          <p:nvPr/>
        </p:nvPicPr>
        <p:blipFill>
          <a:blip r:embed="rId3">
            <a:alphaModFix/>
          </a:blip>
          <a:stretch>
            <a:fillRect/>
          </a:stretch>
        </p:blipFill>
        <p:spPr>
          <a:xfrm>
            <a:off x="5399050" y="2482750"/>
            <a:ext cx="3044275" cy="1704800"/>
          </a:xfrm>
          <a:prstGeom prst="rect">
            <a:avLst/>
          </a:prstGeom>
          <a:noFill/>
          <a:ln>
            <a:noFill/>
          </a:ln>
        </p:spPr>
      </p:pic>
      <p:sp>
        <p:nvSpPr>
          <p:cNvPr id="197" name="Google Shape;197;p33"/>
          <p:cNvSpPr txBox="1"/>
          <p:nvPr>
            <p:ph idx="1" type="subTitle"/>
          </p:nvPr>
        </p:nvSpPr>
        <p:spPr>
          <a:xfrm>
            <a:off x="424338" y="267625"/>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Diferenciação como app móvel</a:t>
            </a:r>
            <a:endParaRPr b="1" sz="3000">
              <a:solidFill>
                <a:srgbClr val="FFFFFF"/>
              </a:solidFill>
            </a:endParaRPr>
          </a:p>
        </p:txBody>
      </p:sp>
      <p:pic>
        <p:nvPicPr>
          <p:cNvPr id="198" name="Google Shape;198;p33"/>
          <p:cNvPicPr preferRelativeResize="0"/>
          <p:nvPr/>
        </p:nvPicPr>
        <p:blipFill>
          <a:blip r:embed="rId4">
            <a:alphaModFix/>
          </a:blip>
          <a:stretch>
            <a:fillRect/>
          </a:stretch>
        </p:blipFill>
        <p:spPr>
          <a:xfrm>
            <a:off x="424350" y="1788325"/>
            <a:ext cx="3842626" cy="31818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txBox="1"/>
          <p:nvPr/>
        </p:nvSpPr>
        <p:spPr>
          <a:xfrm>
            <a:off x="695575" y="531075"/>
            <a:ext cx="6896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2200">
                <a:solidFill>
                  <a:srgbClr val="FFFFFF"/>
                </a:solidFill>
              </a:rPr>
              <a:t>Sugestão de implementação: Recomendações</a:t>
            </a:r>
            <a:endParaRPr b="1" sz="2200">
              <a:solidFill>
                <a:srgbClr val="FFFFFF"/>
              </a:solidFill>
            </a:endParaRPr>
          </a:p>
        </p:txBody>
      </p:sp>
      <p:sp>
        <p:nvSpPr>
          <p:cNvPr id="204" name="Google Shape;204;p34"/>
          <p:cNvSpPr txBox="1"/>
          <p:nvPr/>
        </p:nvSpPr>
        <p:spPr>
          <a:xfrm>
            <a:off x="695575" y="1383525"/>
            <a:ext cx="7513500" cy="14775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Char char="●"/>
            </a:pPr>
            <a:r>
              <a:rPr lang="pt-BR" sz="1200">
                <a:solidFill>
                  <a:srgbClr val="FFFFFF"/>
                </a:solidFill>
              </a:rPr>
              <a:t>Baseado nos estabelecimentos em qual você faz seus pedidos.</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pt-BR" sz="1200">
                <a:solidFill>
                  <a:srgbClr val="FFFFFF"/>
                </a:solidFill>
              </a:rPr>
              <a:t>Utilizado mais quando você diminuir a quantidade de pedidos que você faz em determinado estabelecimento.</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pt-BR" sz="1200">
                <a:solidFill>
                  <a:srgbClr val="FFFFFF"/>
                </a:solidFill>
              </a:rPr>
              <a:t>Indicar estabelecimentos que ofereçam comidas semelhantes a aquela que você está deixando de pedir.</a:t>
            </a:r>
            <a:endParaRPr sz="12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5"/>
          <p:cNvSpPr txBox="1"/>
          <p:nvPr/>
        </p:nvSpPr>
        <p:spPr>
          <a:xfrm>
            <a:off x="695575" y="1703625"/>
            <a:ext cx="7513500" cy="12930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Char char="●"/>
            </a:pPr>
            <a:r>
              <a:rPr lang="pt-BR" sz="1200" u="sng">
                <a:solidFill>
                  <a:schemeClr val="hlink"/>
                </a:solidFill>
                <a:hlinkClick r:id="rId3"/>
              </a:rPr>
              <a:t>https://www.ifood.com.br/</a:t>
            </a:r>
            <a:endParaRPr sz="1200">
              <a:solidFill>
                <a:srgbClr val="FFFFFF"/>
              </a:solidFill>
            </a:endParaRPr>
          </a:p>
          <a:p>
            <a:pPr indent="-304800" lvl="0" marL="457200" rtl="0" algn="l">
              <a:spcBef>
                <a:spcPts val="0"/>
              </a:spcBef>
              <a:spcAft>
                <a:spcPts val="0"/>
              </a:spcAft>
              <a:buClr>
                <a:srgbClr val="FFFFFF"/>
              </a:buClr>
              <a:buSzPts val="1200"/>
              <a:buChar char="●"/>
            </a:pPr>
            <a:r>
              <a:rPr lang="pt-BR" sz="1200" u="sng">
                <a:solidFill>
                  <a:schemeClr val="hlink"/>
                </a:solidFill>
                <a:hlinkClick r:id="rId4"/>
              </a:rPr>
              <a:t>https://www.uber.com/</a:t>
            </a:r>
            <a:endParaRPr sz="1200">
              <a:solidFill>
                <a:srgbClr val="FFFFFF"/>
              </a:solidFill>
            </a:endParaRPr>
          </a:p>
          <a:p>
            <a:pPr indent="-304800" lvl="0" marL="457200" rtl="0" algn="l">
              <a:spcBef>
                <a:spcPts val="0"/>
              </a:spcBef>
              <a:spcAft>
                <a:spcPts val="0"/>
              </a:spcAft>
              <a:buClr>
                <a:srgbClr val="FFFFFF"/>
              </a:buClr>
              <a:buSzPts val="1200"/>
              <a:buChar char="●"/>
            </a:pPr>
            <a:r>
              <a:rPr lang="pt-BR" sz="1200" u="sng">
                <a:solidFill>
                  <a:schemeClr val="hlink"/>
                </a:solidFill>
                <a:hlinkClick r:id="rId5"/>
              </a:rPr>
              <a:t>https://www.21mobile.com.br/blog/post/568/app-shazam-escaneia-imagens</a:t>
            </a:r>
            <a:endParaRPr sz="1200">
              <a:solidFill>
                <a:srgbClr val="FFFFFF"/>
              </a:solidFill>
            </a:endParaRPr>
          </a:p>
          <a:p>
            <a:pPr indent="-304800" lvl="0" marL="457200" rtl="0" algn="l">
              <a:spcBef>
                <a:spcPts val="0"/>
              </a:spcBef>
              <a:spcAft>
                <a:spcPts val="0"/>
              </a:spcAft>
              <a:buClr>
                <a:srgbClr val="FFFFFF"/>
              </a:buClr>
              <a:buSzPts val="1200"/>
              <a:buChar char="●"/>
            </a:pPr>
            <a:r>
              <a:rPr lang="pt-BR" sz="1200" u="sng">
                <a:solidFill>
                  <a:schemeClr val="hlink"/>
                </a:solidFill>
                <a:hlinkClick r:id="rId6"/>
              </a:rPr>
              <a:t>https://www.youtube.com/watch?v=6kPDd9SMJ0A&amp;ab_channel=Uber</a:t>
            </a:r>
            <a:endParaRPr sz="1200">
              <a:solidFill>
                <a:srgbClr val="FFFFFF"/>
              </a:solidFill>
            </a:endParaRPr>
          </a:p>
          <a:p>
            <a:pPr indent="-304800" lvl="0" marL="457200" rtl="0" algn="l">
              <a:spcBef>
                <a:spcPts val="0"/>
              </a:spcBef>
              <a:spcAft>
                <a:spcPts val="0"/>
              </a:spcAft>
              <a:buClr>
                <a:srgbClr val="FFFFFF"/>
              </a:buClr>
              <a:buSzPts val="1200"/>
              <a:buChar char="●"/>
            </a:pPr>
            <a:r>
              <a:rPr lang="pt-BR" sz="1200" u="sng">
                <a:solidFill>
                  <a:schemeClr val="hlink"/>
                </a:solidFill>
                <a:hlinkClick r:id="rId7"/>
              </a:rPr>
              <a:t>https://www.youtube.com/watch?v=75nt-HNYfJs&amp;ab_channel=TheRideshareGuy</a:t>
            </a:r>
            <a:endParaRPr sz="1200">
              <a:solidFill>
                <a:srgbClr val="FFFFFF"/>
              </a:solidFill>
            </a:endParaRPr>
          </a:p>
          <a:p>
            <a:pPr indent="-304800" lvl="0" marL="457200" rtl="0" algn="l">
              <a:spcBef>
                <a:spcPts val="0"/>
              </a:spcBef>
              <a:spcAft>
                <a:spcPts val="0"/>
              </a:spcAft>
              <a:buClr>
                <a:srgbClr val="FFFFFF"/>
              </a:buClr>
              <a:buSzPts val="1200"/>
              <a:buChar char="●"/>
            </a:pPr>
            <a:r>
              <a:rPr lang="pt-BR" sz="1200" u="sng">
                <a:solidFill>
                  <a:schemeClr val="hlink"/>
                </a:solidFill>
                <a:hlinkClick r:id="rId8"/>
              </a:rPr>
              <a:t>https://www.youtube.com/watch?v=k5Sc2rI-VZQ&amp;ab_channel=AllForARMY</a:t>
            </a:r>
            <a:r>
              <a:rPr lang="pt-BR" sz="1200">
                <a:solidFill>
                  <a:srgbClr val="FFFFFF"/>
                </a:solidFill>
              </a:rPr>
              <a:t> </a:t>
            </a:r>
            <a:endParaRPr sz="1200">
              <a:solidFill>
                <a:srgbClr val="FFFFFF"/>
              </a:solidFill>
            </a:endParaRPr>
          </a:p>
        </p:txBody>
      </p:sp>
      <p:sp>
        <p:nvSpPr>
          <p:cNvPr id="210" name="Google Shape;210;p35"/>
          <p:cNvSpPr txBox="1"/>
          <p:nvPr/>
        </p:nvSpPr>
        <p:spPr>
          <a:xfrm>
            <a:off x="695575" y="531075"/>
            <a:ext cx="6896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2200">
                <a:solidFill>
                  <a:srgbClr val="FFFFFF"/>
                </a:solidFill>
              </a:rPr>
              <a:t>Referências</a:t>
            </a:r>
            <a:endParaRPr b="1" sz="22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idx="1" type="subTitle"/>
          </p:nvPr>
        </p:nvSpPr>
        <p:spPr>
          <a:xfrm>
            <a:off x="777275" y="605638"/>
            <a:ext cx="7345500" cy="34350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Char char="●"/>
            </a:pPr>
            <a:r>
              <a:rPr lang="pt-BR" sz="1200">
                <a:solidFill>
                  <a:srgbClr val="FFFFFF"/>
                </a:solidFill>
              </a:rPr>
              <a:t>A Uber é uma empresa de tecnologia que possibilita por meio de seu aplicativo que motoristas parceiros encontrem pessoas que precisam de viagens acessíveis e confiáveis.</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chemeClr val="dk1"/>
                </a:solidFill>
              </a:rPr>
              <a:t>Funciona da seguinte forma: o usuário chama um motorista parceiro, que o leva para o destino que ele deseja. </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A Uber não emprega nenhum motorista e não é dona de nenhum carro.</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O aplicativo é diferente para motoristas e passageiros.</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O aplicativo conta com a opção de entrega de comidas, chamada “Uber Eats”.</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0" lvl="0" marL="457200" rtl="0" algn="l">
              <a:lnSpc>
                <a:spcPct val="115000"/>
              </a:lnSpc>
              <a:spcBef>
                <a:spcPts val="0"/>
              </a:spcBef>
              <a:spcAft>
                <a:spcPts val="0"/>
              </a:spcAft>
              <a:buNone/>
            </a:pPr>
            <a:r>
              <a:t/>
            </a:r>
            <a:endParaRPr/>
          </a:p>
        </p:txBody>
      </p:sp>
      <p:sp>
        <p:nvSpPr>
          <p:cNvPr id="67" name="Google Shape;67;p15"/>
          <p:cNvSpPr txBox="1"/>
          <p:nvPr>
            <p:ph idx="1" type="subTitle"/>
          </p:nvPr>
        </p:nvSpPr>
        <p:spPr>
          <a:xfrm>
            <a:off x="777275" y="150013"/>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Sobre</a:t>
            </a:r>
            <a:endParaRPr b="1" sz="3000">
              <a:solidFill>
                <a:srgbClr val="FFFFFF"/>
              </a:solidFill>
            </a:endParaRPr>
          </a:p>
        </p:txBody>
      </p:sp>
      <p:pic>
        <p:nvPicPr>
          <p:cNvPr id="68" name="Google Shape;68;p15"/>
          <p:cNvPicPr preferRelativeResize="0"/>
          <p:nvPr/>
        </p:nvPicPr>
        <p:blipFill>
          <a:blip r:embed="rId3">
            <a:alphaModFix/>
          </a:blip>
          <a:stretch>
            <a:fillRect/>
          </a:stretch>
        </p:blipFill>
        <p:spPr>
          <a:xfrm>
            <a:off x="115150" y="3144300"/>
            <a:ext cx="3388376" cy="1905950"/>
          </a:xfrm>
          <a:prstGeom prst="rect">
            <a:avLst/>
          </a:prstGeom>
          <a:noFill/>
          <a:ln>
            <a:noFill/>
          </a:ln>
        </p:spPr>
      </p:pic>
      <p:pic>
        <p:nvPicPr>
          <p:cNvPr id="69" name="Google Shape;69;p15"/>
          <p:cNvPicPr preferRelativeResize="0"/>
          <p:nvPr/>
        </p:nvPicPr>
        <p:blipFill>
          <a:blip r:embed="rId4">
            <a:alphaModFix/>
          </a:blip>
          <a:stretch>
            <a:fillRect/>
          </a:stretch>
        </p:blipFill>
        <p:spPr>
          <a:xfrm>
            <a:off x="6087050" y="3067100"/>
            <a:ext cx="2974724" cy="1983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idx="1" type="subTitle"/>
          </p:nvPr>
        </p:nvSpPr>
        <p:spPr>
          <a:xfrm>
            <a:off x="396275" y="716538"/>
            <a:ext cx="7345500" cy="3435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Recentemente o aplicativo lançou a opção “Uber Entrega”, onde você pode enviar/receber encomendas, com o mesmo fluxo de solicitação no aplicativo e buscar por motoristas para o trabalho.</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pt-BR" sz="1200">
                <a:solidFill>
                  <a:srgbClr val="FFFFFF"/>
                </a:solidFill>
              </a:rPr>
              <a:t>Ao longo dos anos, a Uber cresceu e veio trazendo inovações e melhorias, assim como segurança e sustentabilidade na jornada.</a:t>
            </a:r>
            <a:endParaRPr/>
          </a:p>
        </p:txBody>
      </p:sp>
      <p:sp>
        <p:nvSpPr>
          <p:cNvPr id="75" name="Google Shape;75;p16"/>
          <p:cNvSpPr txBox="1"/>
          <p:nvPr>
            <p:ph idx="1" type="subTitle"/>
          </p:nvPr>
        </p:nvSpPr>
        <p:spPr>
          <a:xfrm>
            <a:off x="624875" y="424038"/>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Sobre</a:t>
            </a:r>
            <a:endParaRPr b="1" sz="3000">
              <a:solidFill>
                <a:srgbClr val="FFFFFF"/>
              </a:solidFill>
            </a:endParaRPr>
          </a:p>
        </p:txBody>
      </p:sp>
      <p:pic>
        <p:nvPicPr>
          <p:cNvPr id="76" name="Google Shape;76;p16"/>
          <p:cNvPicPr preferRelativeResize="0"/>
          <p:nvPr/>
        </p:nvPicPr>
        <p:blipFill>
          <a:blip r:embed="rId3">
            <a:alphaModFix/>
          </a:blip>
          <a:stretch>
            <a:fillRect/>
          </a:stretch>
        </p:blipFill>
        <p:spPr>
          <a:xfrm>
            <a:off x="3945650" y="2202850"/>
            <a:ext cx="4894700" cy="2742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7"/>
          <p:cNvPicPr preferRelativeResize="0"/>
          <p:nvPr/>
        </p:nvPicPr>
        <p:blipFill>
          <a:blip r:embed="rId3">
            <a:alphaModFix/>
          </a:blip>
          <a:stretch>
            <a:fillRect/>
          </a:stretch>
        </p:blipFill>
        <p:spPr>
          <a:xfrm>
            <a:off x="1259025" y="171850"/>
            <a:ext cx="2021600" cy="1217125"/>
          </a:xfrm>
          <a:prstGeom prst="rect">
            <a:avLst/>
          </a:prstGeom>
          <a:noFill/>
          <a:ln>
            <a:noFill/>
          </a:ln>
        </p:spPr>
      </p:pic>
      <p:pic>
        <p:nvPicPr>
          <p:cNvPr id="82" name="Google Shape;82;p17"/>
          <p:cNvPicPr preferRelativeResize="0"/>
          <p:nvPr/>
        </p:nvPicPr>
        <p:blipFill>
          <a:blip r:embed="rId4">
            <a:alphaModFix/>
          </a:blip>
          <a:stretch>
            <a:fillRect/>
          </a:stretch>
        </p:blipFill>
        <p:spPr>
          <a:xfrm>
            <a:off x="5668162" y="171850"/>
            <a:ext cx="2021600" cy="1217125"/>
          </a:xfrm>
          <a:prstGeom prst="rect">
            <a:avLst/>
          </a:prstGeom>
          <a:noFill/>
          <a:ln>
            <a:noFill/>
          </a:ln>
        </p:spPr>
      </p:pic>
      <p:pic>
        <p:nvPicPr>
          <p:cNvPr id="83" name="Google Shape;83;p17"/>
          <p:cNvPicPr preferRelativeResize="0"/>
          <p:nvPr/>
        </p:nvPicPr>
        <p:blipFill>
          <a:blip r:embed="rId5">
            <a:alphaModFix/>
          </a:blip>
          <a:stretch>
            <a:fillRect/>
          </a:stretch>
        </p:blipFill>
        <p:spPr>
          <a:xfrm>
            <a:off x="245200" y="1588775"/>
            <a:ext cx="4049250" cy="3370475"/>
          </a:xfrm>
          <a:prstGeom prst="rect">
            <a:avLst/>
          </a:prstGeom>
          <a:noFill/>
          <a:ln>
            <a:noFill/>
          </a:ln>
        </p:spPr>
      </p:pic>
      <p:pic>
        <p:nvPicPr>
          <p:cNvPr id="84" name="Google Shape;84;p17"/>
          <p:cNvPicPr preferRelativeResize="0"/>
          <p:nvPr/>
        </p:nvPicPr>
        <p:blipFill>
          <a:blip r:embed="rId6">
            <a:alphaModFix/>
          </a:blip>
          <a:stretch>
            <a:fillRect/>
          </a:stretch>
        </p:blipFill>
        <p:spPr>
          <a:xfrm>
            <a:off x="4464150" y="1588775"/>
            <a:ext cx="4429626" cy="3370475"/>
          </a:xfrm>
          <a:prstGeom prst="rect">
            <a:avLst/>
          </a:prstGeom>
          <a:noFill/>
          <a:ln>
            <a:noFill/>
          </a:ln>
        </p:spPr>
      </p:pic>
    </p:spTree>
  </p:cSld>
  <p:clrMapOvr>
    <a:masterClrMapping/>
  </p:clrMapOvr>
  <mc:AlternateContent>
    <mc:Choice Requires="p14">
      <p:transition spd="slow" p14:dur="10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descr="Few easy steps that will tell you everything you need to know about Uber and its services!&#10;&#10;Learn more: https://www.uber.com/?utm_source=youtube-organic&amp;utm_campaign=youtube-organic_32_-99_CA-National_r_all_acq_fix_fr-FR_ctao_Description&#10;&#10;SUBSCRIBE: https://www.youtube.com/user/UberWorldwide?sub_confirmation=1&#10; &#10;About Uber:&#10;Good things happen when people can move, whether across town or towards their dreams. Tap a button and get to where you want to be.&#10; &#10;Connect with Uber:&#10;Ride with Uber: https://www.uber.com/&#10;Like Uber on FACEBOOK: https://www.facebook.com/uber&#10;Follow Uber on TWITTER: https://twitter.com/Uber&#10;Follow Uber on INSTAGRAM: https://www.instagram.com/uber&#10; &#10;How to use Uber? | Uber&#10;https://www.youtube.com/user/UberWorldwide" id="89" name="Google Shape;89;p18" title="How to use Uber? | Uber">
            <a:hlinkClick r:id="rId3"/>
          </p:cNvPr>
          <p:cNvPicPr preferRelativeResize="0"/>
          <p:nvPr/>
        </p:nvPicPr>
        <p:blipFill>
          <a:blip r:embed="rId4">
            <a:alphaModFix/>
          </a:blip>
          <a:stretch>
            <a:fillRect/>
          </a:stretch>
        </p:blipFill>
        <p:spPr>
          <a:xfrm>
            <a:off x="368075" y="1552875"/>
            <a:ext cx="3854250" cy="3143850"/>
          </a:xfrm>
          <a:prstGeom prst="rect">
            <a:avLst/>
          </a:prstGeom>
          <a:noFill/>
          <a:ln>
            <a:noFill/>
          </a:ln>
        </p:spPr>
      </p:pic>
      <p:pic>
        <p:nvPicPr>
          <p:cNvPr descr="RSG Contributor Jon K explains how to use the Uber app to deliver UberEATS food orders. If you're interested in delivering food for Uber Eats, this video will go through the driver app so you can know what to expect. This video on Uber eats has been produced by The Rideshare Guy. You can become an Uber Eats delivery driver by using this link: http://therideshareguy.com/drive/ubereats&#10;&#10;READ ME: We have an updated Tutorial for Ubereats here: https://youtu.be/LNwYLO7KkoU&#10;&#10;Already driving on Uber and you would like to add ubereats deliveries to your account? Follow the instructions in this video: https://youtu.be/LNwYLO7KkoU&#10;Sign up for JUST ubereats here: http://therideshareguy.com/drive/ubereats&#10;&#10;Funny t-shirts for Uber drivers: https://therideshareguy.com/merch&#10;&#10;Related blog post: https://therideshareguy.com/whats-it-really-like-to-deliver-food-for-ubereats/&#10;&#10;Earn $25 per referral from Rakuten - promote Rakuten, a free app and website that helps your pax save money while shopping, and earn $$! https://therideshareguy.com/Rakuten&#10;&#10;-------&#10;&#10;Drive for Uber Eats: http://www.therideshareguy.com/drive/ubereats&#10;&#10;For more info and tips for UberEATS drivers, check out the blog: http://therideshareguy.com/an-intro-guide-to-ubereats/&#10;&#10;Or take a look at my recent video: &quot;5 Things I Wish I Knew Before Delivering Food&quot; https://www.youtube.com/watch?v=XiF_BAVoWf8 &#10;&#10;Interested in driving for Lyft?  Get up to a $750 sign-up bonus after you sign up: http://www.therideshareguy.com/lyft1&#10;&#10;Want to join hundreds of other drivers who are maximizing their rideshare profits?  Check out our new video course: http://www.therideshareguy.com/mrp&#10;&#10;Looking for rideshare friendly insurance? http://therideshareguy.com/ins&#10;&#10;Wanna try out delivery?  Doordash is hiring!  Sign up here: http://www.therideshareguy.com/dd1&#10;&#10;You can also sign up for Postmates here: http://therideshareguy.com/pm1&#10;&#10;Want your first ride free on Uber? Use the code 'uberRideshareguy' and get $20 off your first ride: http://www.therideshareguy.com/uber2&#10;&#10;Want your first ride free on Lyft?  Use the code 'pf1' to get $10 off your first ride: http://therideshareguy.com/lyft2" id="90" name="Google Shape;90;p18" title="UberEATS Driver App Tutorial: How To Use &amp; Sign Up for Uber Eats">
            <a:hlinkClick r:id="rId5"/>
          </p:cNvPr>
          <p:cNvPicPr preferRelativeResize="0"/>
          <p:nvPr/>
        </p:nvPicPr>
        <p:blipFill>
          <a:blip r:embed="rId6">
            <a:alphaModFix/>
          </a:blip>
          <a:stretch>
            <a:fillRect/>
          </a:stretch>
        </p:blipFill>
        <p:spPr>
          <a:xfrm>
            <a:off x="4647175" y="1552875"/>
            <a:ext cx="4150525" cy="3143850"/>
          </a:xfrm>
          <a:prstGeom prst="rect">
            <a:avLst/>
          </a:prstGeom>
          <a:noFill/>
          <a:ln>
            <a:noFill/>
          </a:ln>
        </p:spPr>
      </p:pic>
      <p:pic>
        <p:nvPicPr>
          <p:cNvPr id="91" name="Google Shape;91;p18"/>
          <p:cNvPicPr preferRelativeResize="0"/>
          <p:nvPr/>
        </p:nvPicPr>
        <p:blipFill>
          <a:blip r:embed="rId7">
            <a:alphaModFix/>
          </a:blip>
          <a:stretch>
            <a:fillRect/>
          </a:stretch>
        </p:blipFill>
        <p:spPr>
          <a:xfrm>
            <a:off x="1259025" y="171850"/>
            <a:ext cx="2021600" cy="1217125"/>
          </a:xfrm>
          <a:prstGeom prst="rect">
            <a:avLst/>
          </a:prstGeom>
          <a:noFill/>
          <a:ln>
            <a:noFill/>
          </a:ln>
        </p:spPr>
      </p:pic>
      <p:pic>
        <p:nvPicPr>
          <p:cNvPr id="92" name="Google Shape;92;p18"/>
          <p:cNvPicPr preferRelativeResize="0"/>
          <p:nvPr/>
        </p:nvPicPr>
        <p:blipFill>
          <a:blip r:embed="rId8">
            <a:alphaModFix/>
          </a:blip>
          <a:stretch>
            <a:fillRect/>
          </a:stretch>
        </p:blipFill>
        <p:spPr>
          <a:xfrm>
            <a:off x="5668162" y="171850"/>
            <a:ext cx="2021600" cy="1217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9"/>
          <p:cNvPicPr preferRelativeResize="0"/>
          <p:nvPr/>
        </p:nvPicPr>
        <p:blipFill>
          <a:blip r:embed="rId3">
            <a:alphaModFix/>
          </a:blip>
          <a:stretch>
            <a:fillRect/>
          </a:stretch>
        </p:blipFill>
        <p:spPr>
          <a:xfrm>
            <a:off x="5899125" y="2402825"/>
            <a:ext cx="2619375" cy="1743075"/>
          </a:xfrm>
          <a:prstGeom prst="rect">
            <a:avLst/>
          </a:prstGeom>
          <a:noFill/>
          <a:ln>
            <a:noFill/>
          </a:ln>
        </p:spPr>
      </p:pic>
      <p:pic>
        <p:nvPicPr>
          <p:cNvPr id="98" name="Google Shape;98;p19"/>
          <p:cNvPicPr preferRelativeResize="0"/>
          <p:nvPr/>
        </p:nvPicPr>
        <p:blipFill>
          <a:blip r:embed="rId4">
            <a:alphaModFix/>
          </a:blip>
          <a:stretch>
            <a:fillRect/>
          </a:stretch>
        </p:blipFill>
        <p:spPr>
          <a:xfrm>
            <a:off x="3364500" y="2005238"/>
            <a:ext cx="2705100" cy="1685925"/>
          </a:xfrm>
          <a:prstGeom prst="rect">
            <a:avLst/>
          </a:prstGeom>
          <a:noFill/>
          <a:ln>
            <a:noFill/>
          </a:ln>
        </p:spPr>
      </p:pic>
      <p:pic>
        <p:nvPicPr>
          <p:cNvPr id="99" name="Google Shape;99;p19"/>
          <p:cNvPicPr preferRelativeResize="0"/>
          <p:nvPr/>
        </p:nvPicPr>
        <p:blipFill>
          <a:blip r:embed="rId5">
            <a:alphaModFix/>
          </a:blip>
          <a:stretch>
            <a:fillRect/>
          </a:stretch>
        </p:blipFill>
        <p:spPr>
          <a:xfrm>
            <a:off x="991975" y="3046663"/>
            <a:ext cx="2542835" cy="1423987"/>
          </a:xfrm>
          <a:prstGeom prst="rect">
            <a:avLst/>
          </a:prstGeom>
          <a:noFill/>
          <a:ln>
            <a:noFill/>
          </a:ln>
        </p:spPr>
      </p:pic>
      <p:sp>
        <p:nvSpPr>
          <p:cNvPr id="100" name="Google Shape;100;p19"/>
          <p:cNvSpPr txBox="1"/>
          <p:nvPr>
            <p:ph idx="1" type="subTitle"/>
          </p:nvPr>
        </p:nvSpPr>
        <p:spPr>
          <a:xfrm>
            <a:off x="656388" y="305425"/>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Diferenciação como app móvel</a:t>
            </a:r>
            <a:endParaRPr b="1" sz="3000">
              <a:solidFill>
                <a:srgbClr val="FFFFFF"/>
              </a:solidFill>
            </a:endParaRPr>
          </a:p>
        </p:txBody>
      </p:sp>
      <p:sp>
        <p:nvSpPr>
          <p:cNvPr id="101" name="Google Shape;101;p19"/>
          <p:cNvSpPr txBox="1"/>
          <p:nvPr>
            <p:ph idx="1" type="subTitle"/>
          </p:nvPr>
        </p:nvSpPr>
        <p:spPr>
          <a:xfrm>
            <a:off x="625500" y="856000"/>
            <a:ext cx="7893000" cy="16842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pt-BR" sz="1300">
                <a:solidFill>
                  <a:srgbClr val="FFFFFF"/>
                </a:solidFill>
              </a:rPr>
              <a:t>O aplicativo utiliza o sistema interno de GPS da melhor maneira possível, mostrando</a:t>
            </a:r>
            <a:r>
              <a:rPr lang="pt-BR" sz="1300">
                <a:solidFill>
                  <a:srgbClr val="FFFFFF"/>
                </a:solidFill>
              </a:rPr>
              <a:t> o local atual do usuário, onde os carros disponíveis estão atualmente e quanto tempo falta para o carro chegar até você</a:t>
            </a:r>
            <a:r>
              <a:rPr lang="pt-BR" sz="1300">
                <a:solidFill>
                  <a:srgbClr val="FFFFFF"/>
                </a:solidFill>
              </a:rPr>
              <a:t>. Graças a isso e ao fato de todos os celulares atualmente virem com GPS implantado, existe uma facilitação de processo </a:t>
            </a:r>
            <a:r>
              <a:rPr lang="pt-BR" sz="1300">
                <a:solidFill>
                  <a:schemeClr val="dk1"/>
                </a:solidFill>
              </a:rPr>
              <a:t>tanto </a:t>
            </a:r>
            <a:r>
              <a:rPr lang="pt-BR" sz="1300">
                <a:solidFill>
                  <a:srgbClr val="FFFFFF"/>
                </a:solidFill>
              </a:rPr>
              <a:t>para a parte da pessoa que está pedindo o uber quanto para o motorista.</a:t>
            </a:r>
            <a:endParaRPr sz="13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nvSpPr>
        <p:spPr>
          <a:xfrm>
            <a:off x="547275" y="1463550"/>
            <a:ext cx="7513500" cy="11082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Char char="●"/>
            </a:pPr>
            <a:r>
              <a:rPr lang="pt-BR" sz="1200">
                <a:solidFill>
                  <a:srgbClr val="FFFFFF"/>
                </a:solidFill>
              </a:rPr>
              <a:t>O motorista que encontrou algum objeto em seu carro que não é seu e ele não sabe de quem é, poderá adicionar uma foto desse item na aba de achados e perdidos.</a:t>
            </a:r>
            <a:endParaRPr sz="1200">
              <a:solidFill>
                <a:srgbClr val="FFFFFF"/>
              </a:solidFill>
            </a:endParaRPr>
          </a:p>
          <a:p>
            <a:pPr indent="0" lvl="0" marL="457200" rtl="0" algn="l">
              <a:spcBef>
                <a:spcPts val="0"/>
              </a:spcBef>
              <a:spcAft>
                <a:spcPts val="0"/>
              </a:spcAft>
              <a:buNone/>
            </a:pPr>
            <a:r>
              <a:t/>
            </a:r>
            <a:endParaRPr sz="1200">
              <a:solidFill>
                <a:srgbClr val="FFFFFF"/>
              </a:solidFill>
            </a:endParaRPr>
          </a:p>
          <a:p>
            <a:pPr indent="-304800" lvl="0" marL="457200" rtl="0" algn="l">
              <a:spcBef>
                <a:spcPts val="0"/>
              </a:spcBef>
              <a:spcAft>
                <a:spcPts val="0"/>
              </a:spcAft>
              <a:buClr>
                <a:srgbClr val="FFFFFF"/>
              </a:buClr>
              <a:buSzPts val="1200"/>
              <a:buChar char="●"/>
            </a:pPr>
            <a:r>
              <a:rPr lang="pt-BR" sz="1200">
                <a:solidFill>
                  <a:srgbClr val="FFFFFF"/>
                </a:solidFill>
              </a:rPr>
              <a:t>O motorista também poderá determinar um range de pessoas que poderão ver esse item, como por exemplo “Apenas disponibilizar para aqueles que fizeram uma viagem comigo no dia de hoje”.</a:t>
            </a:r>
            <a:endParaRPr sz="1200">
              <a:solidFill>
                <a:srgbClr val="FFFFFF"/>
              </a:solidFill>
            </a:endParaRPr>
          </a:p>
        </p:txBody>
      </p:sp>
      <p:sp>
        <p:nvSpPr>
          <p:cNvPr id="107" name="Google Shape;107;p20"/>
          <p:cNvSpPr txBox="1"/>
          <p:nvPr>
            <p:ph idx="1" type="subTitle"/>
          </p:nvPr>
        </p:nvSpPr>
        <p:spPr>
          <a:xfrm>
            <a:off x="656400" y="664350"/>
            <a:ext cx="7831200" cy="368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b="1" lang="pt-BR" sz="2200">
                <a:solidFill>
                  <a:srgbClr val="FFFFFF"/>
                </a:solidFill>
              </a:rPr>
              <a:t>Sugestão de implementação: A</a:t>
            </a:r>
            <a:r>
              <a:rPr b="1" lang="pt-BR" sz="2200">
                <a:solidFill>
                  <a:srgbClr val="FFFFFF"/>
                </a:solidFill>
              </a:rPr>
              <a:t>chados e perdidos</a:t>
            </a:r>
            <a:endParaRPr b="1" sz="30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3">
            <a:alphaModFix/>
          </a:blip>
          <a:stretch>
            <a:fillRect/>
          </a:stretch>
        </p:blipFill>
        <p:spPr>
          <a:xfrm>
            <a:off x="1524000" y="1497475"/>
            <a:ext cx="6096000" cy="3429000"/>
          </a:xfrm>
          <a:prstGeom prst="rect">
            <a:avLst/>
          </a:prstGeom>
          <a:noFill/>
          <a:ln>
            <a:noFill/>
          </a:ln>
        </p:spPr>
      </p:pic>
      <p:pic>
        <p:nvPicPr>
          <p:cNvPr id="113" name="Google Shape;113;p21"/>
          <p:cNvPicPr preferRelativeResize="0"/>
          <p:nvPr/>
        </p:nvPicPr>
        <p:blipFill>
          <a:blip r:embed="rId4">
            <a:alphaModFix/>
          </a:blip>
          <a:stretch>
            <a:fillRect/>
          </a:stretch>
        </p:blipFill>
        <p:spPr>
          <a:xfrm>
            <a:off x="2705425" y="263550"/>
            <a:ext cx="3034626" cy="900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